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2"/>
  </p:notesMasterIdLst>
  <p:handoutMasterIdLst>
    <p:handoutMasterId r:id="rId23"/>
  </p:handoutMasterIdLst>
  <p:sldIdLst>
    <p:sldId id="282" r:id="rId5"/>
    <p:sldId id="257" r:id="rId6"/>
    <p:sldId id="288" r:id="rId7"/>
    <p:sldId id="283" r:id="rId8"/>
    <p:sldId id="289" r:id="rId9"/>
    <p:sldId id="290" r:id="rId10"/>
    <p:sldId id="287" r:id="rId11"/>
    <p:sldId id="286" r:id="rId12"/>
    <p:sldId id="284" r:id="rId13"/>
    <p:sldId id="285" r:id="rId14"/>
    <p:sldId id="292" r:id="rId15"/>
    <p:sldId id="293" r:id="rId16"/>
    <p:sldId id="294" r:id="rId17"/>
    <p:sldId id="291" r:id="rId18"/>
    <p:sldId id="297" r:id="rId19"/>
    <p:sldId id="295" r:id="rId20"/>
    <p:sldId id="296" r:id="rId21"/>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71942-893F-4FD3-9EB5-57C5708487DA}" v="39" dt="2020-12-09T20:50:12.53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10-12-2020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4C0B-1EEC-4834-B8E1-E6F43A609B05}" type="datetimeFigureOut">
              <a:rPr lang="nl-NL" smtClean="0"/>
              <a:t>10-12-2020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005DE-7069-47B2-8888-999B9171CD15}" type="slidenum">
              <a:rPr lang="nl-NL" smtClean="0"/>
              <a:t>‹nr.›</a:t>
            </a:fld>
            <a:endParaRPr lang="nl-NL"/>
          </a:p>
        </p:txBody>
      </p:sp>
    </p:spTree>
    <p:extLst>
      <p:ext uri="{BB962C8B-B14F-4D97-AF65-F5344CB8AC3E}">
        <p14:creationId xmlns:p14="http://schemas.microsoft.com/office/powerpoint/2010/main" val="275780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F533DFC-07A8-4CF3-9448-54F0C4632332}" type="slidenum">
              <a:rPr lang="nl-NL" smtClean="0"/>
              <a:t>1</a:t>
            </a:fld>
            <a:endParaRPr lang="nl-NL"/>
          </a:p>
        </p:txBody>
      </p:sp>
    </p:spTree>
    <p:extLst>
      <p:ext uri="{BB962C8B-B14F-4D97-AF65-F5344CB8AC3E}">
        <p14:creationId xmlns:p14="http://schemas.microsoft.com/office/powerpoint/2010/main" val="143220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deindruk.nl/blog/comic-sans-dag-fonts-keuze/"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a:xfrm>
            <a:off x="3173474" y="1008704"/>
            <a:ext cx="6172200" cy="857250"/>
          </a:xfrm>
        </p:spPr>
        <p:txBody>
          <a:bodyPr>
            <a:noAutofit/>
          </a:bodyPr>
          <a:lstStyle/>
          <a:p>
            <a:r>
              <a:rPr lang="nl-NL" sz="2400" dirty="0">
                <a:cs typeface="Calibri Light"/>
              </a:rPr>
              <a:t>Ontwerpen digitale en analoge communicatie en pr materialen voor je bedrijf</a:t>
            </a:r>
            <a:endParaRPr lang="nl-NL" sz="2400" dirty="0"/>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7477074" y="1813271"/>
            <a:ext cx="2984918" cy="1970883"/>
          </a:xfrm>
        </p:spPr>
        <p:txBody>
          <a:bodyPr>
            <a:normAutofit/>
          </a:bodyPr>
          <a:lstStyle/>
          <a:p>
            <a:pPr marL="0" indent="0">
              <a:buNone/>
            </a:pPr>
            <a:r>
              <a:rPr lang="nl-NL" sz="788" b="1" dirty="0"/>
              <a:t>IBS Thema</a:t>
            </a:r>
          </a:p>
          <a:p>
            <a:pPr>
              <a:buFont typeface="Wingdings" panose="05000000000000000000" pitchFamily="2" charset="2"/>
              <a:buChar char="q"/>
            </a:pPr>
            <a:r>
              <a:rPr lang="nl-NL" sz="788" dirty="0">
                <a:solidFill>
                  <a:schemeClr val="bg1">
                    <a:lumMod val="75000"/>
                  </a:schemeClr>
                </a:solidFill>
              </a:rPr>
              <a:t> De nieuwe economie</a:t>
            </a:r>
          </a:p>
          <a:p>
            <a:pPr>
              <a:buFont typeface="Wingdings" panose="05000000000000000000" pitchFamily="2" charset="2"/>
              <a:buChar char="q"/>
            </a:pPr>
            <a:r>
              <a:rPr lang="nl-NL" sz="788" dirty="0">
                <a:solidFill>
                  <a:schemeClr val="bg1">
                    <a:lumMod val="75000"/>
                  </a:schemeClr>
                </a:solidFill>
              </a:rPr>
              <a:t>Marktverkenning</a:t>
            </a:r>
          </a:p>
          <a:p>
            <a:pPr>
              <a:buFont typeface="Wingdings" panose="05000000000000000000" pitchFamily="2" charset="2"/>
              <a:buChar char="q"/>
            </a:pPr>
            <a:r>
              <a:rPr lang="nl-NL" sz="788" dirty="0">
                <a:solidFill>
                  <a:schemeClr val="bg1">
                    <a:lumMod val="75000"/>
                  </a:schemeClr>
                </a:solidFill>
              </a:rPr>
              <a:t>Financiën</a:t>
            </a:r>
          </a:p>
          <a:p>
            <a:pPr>
              <a:buFont typeface="Wingdings" panose="05000000000000000000" pitchFamily="2" charset="2"/>
              <a:buChar char="q"/>
            </a:pPr>
            <a:r>
              <a:rPr lang="nl-NL" sz="788" dirty="0">
                <a:solidFill>
                  <a:schemeClr val="bg1">
                    <a:lumMod val="75000"/>
                  </a:schemeClr>
                </a:solidFill>
              </a:rPr>
              <a:t> Projectmanagement</a:t>
            </a:r>
          </a:p>
          <a:p>
            <a:pPr>
              <a:buFont typeface="Wingdings" panose="05000000000000000000" pitchFamily="2" charset="2"/>
              <a:buChar char="q"/>
            </a:pPr>
            <a:r>
              <a:rPr lang="nl-NL" sz="788" dirty="0">
                <a:solidFill>
                  <a:schemeClr val="bg1">
                    <a:lumMod val="75000"/>
                  </a:schemeClr>
                </a:solidFill>
              </a:rPr>
              <a:t> De verborgen impact</a:t>
            </a:r>
          </a:p>
          <a:p>
            <a:pPr>
              <a:buFont typeface="Wingdings" panose="05000000000000000000" pitchFamily="2" charset="2"/>
              <a:buChar char="ü"/>
            </a:pPr>
            <a:r>
              <a:rPr lang="nl-NL" sz="788" b="1" dirty="0"/>
              <a:t> Ondernemen</a:t>
            </a: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3751717" y="2463682"/>
            <a:ext cx="2674242" cy="1143451"/>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125" b="1" dirty="0"/>
              <a:t>Begrippen:</a:t>
            </a:r>
          </a:p>
          <a:p>
            <a:pPr marL="0" indent="0">
              <a:buNone/>
            </a:pPr>
            <a:endParaRPr lang="nl-NL" sz="1125" b="1" dirty="0"/>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3341323" y="5136637"/>
            <a:ext cx="6323595" cy="183632"/>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788"/>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extLst>
              <p:ext uri="{D42A27DB-BD31-4B8C-83A1-F6EECF244321}">
                <p14:modId xmlns:p14="http://schemas.microsoft.com/office/powerpoint/2010/main" val="1661463511"/>
              </p:ext>
            </p:extLst>
          </p:nvPr>
        </p:nvGraphicFramePr>
        <p:xfrm>
          <a:off x="1512638" y="4681621"/>
          <a:ext cx="8607908" cy="857250"/>
        </p:xfrm>
        <a:graphic>
          <a:graphicData uri="http://schemas.openxmlformats.org/drawingml/2006/table">
            <a:tbl>
              <a:tblPr firstRow="1" bandRow="1">
                <a:tableStyleId>{69CF1AB2-1976-4502-BF36-3FF5EA218861}</a:tableStyleId>
              </a:tblPr>
              <a:tblGrid>
                <a:gridCol w="760161">
                  <a:extLst>
                    <a:ext uri="{9D8B030D-6E8A-4147-A177-3AD203B41FA5}">
                      <a16:colId xmlns:a16="http://schemas.microsoft.com/office/drawing/2014/main" val="648769890"/>
                    </a:ext>
                  </a:extLst>
                </a:gridCol>
                <a:gridCol w="760161">
                  <a:extLst>
                    <a:ext uri="{9D8B030D-6E8A-4147-A177-3AD203B41FA5}">
                      <a16:colId xmlns:a16="http://schemas.microsoft.com/office/drawing/2014/main" val="469597195"/>
                    </a:ext>
                  </a:extLst>
                </a:gridCol>
                <a:gridCol w="760161">
                  <a:extLst>
                    <a:ext uri="{9D8B030D-6E8A-4147-A177-3AD203B41FA5}">
                      <a16:colId xmlns:a16="http://schemas.microsoft.com/office/drawing/2014/main" val="1458696249"/>
                    </a:ext>
                  </a:extLst>
                </a:gridCol>
                <a:gridCol w="760161">
                  <a:extLst>
                    <a:ext uri="{9D8B030D-6E8A-4147-A177-3AD203B41FA5}">
                      <a16:colId xmlns:a16="http://schemas.microsoft.com/office/drawing/2014/main" val="4042337055"/>
                    </a:ext>
                  </a:extLst>
                </a:gridCol>
                <a:gridCol w="760161">
                  <a:extLst>
                    <a:ext uri="{9D8B030D-6E8A-4147-A177-3AD203B41FA5}">
                      <a16:colId xmlns:a16="http://schemas.microsoft.com/office/drawing/2014/main" val="1032985660"/>
                    </a:ext>
                  </a:extLst>
                </a:gridCol>
                <a:gridCol w="760161">
                  <a:extLst>
                    <a:ext uri="{9D8B030D-6E8A-4147-A177-3AD203B41FA5}">
                      <a16:colId xmlns:a16="http://schemas.microsoft.com/office/drawing/2014/main" val="2567231980"/>
                    </a:ext>
                  </a:extLst>
                </a:gridCol>
                <a:gridCol w="886459">
                  <a:extLst>
                    <a:ext uri="{9D8B030D-6E8A-4147-A177-3AD203B41FA5}">
                      <a16:colId xmlns:a16="http://schemas.microsoft.com/office/drawing/2014/main" val="2287401822"/>
                    </a:ext>
                  </a:extLst>
                </a:gridCol>
                <a:gridCol w="760161">
                  <a:extLst>
                    <a:ext uri="{9D8B030D-6E8A-4147-A177-3AD203B41FA5}">
                      <a16:colId xmlns:a16="http://schemas.microsoft.com/office/drawing/2014/main" val="73331059"/>
                    </a:ext>
                  </a:extLst>
                </a:gridCol>
                <a:gridCol w="747511">
                  <a:extLst>
                    <a:ext uri="{9D8B030D-6E8A-4147-A177-3AD203B41FA5}">
                      <a16:colId xmlns:a16="http://schemas.microsoft.com/office/drawing/2014/main" val="2175227633"/>
                    </a:ext>
                  </a:extLst>
                </a:gridCol>
                <a:gridCol w="781155">
                  <a:extLst>
                    <a:ext uri="{9D8B030D-6E8A-4147-A177-3AD203B41FA5}">
                      <a16:colId xmlns:a16="http://schemas.microsoft.com/office/drawing/2014/main" val="1428987022"/>
                    </a:ext>
                  </a:extLst>
                </a:gridCol>
                <a:gridCol w="871656">
                  <a:extLst>
                    <a:ext uri="{9D8B030D-6E8A-4147-A177-3AD203B41FA5}">
                      <a16:colId xmlns:a16="http://schemas.microsoft.com/office/drawing/2014/main" val="279876203"/>
                    </a:ext>
                  </a:extLst>
                </a:gridCol>
              </a:tblGrid>
              <a:tr h="857250">
                <a:tc>
                  <a:txBody>
                    <a:bodyPr/>
                    <a:lstStyle/>
                    <a:p>
                      <a:pPr algn="ctr"/>
                      <a:r>
                        <a:rPr lang="nl-NL" sz="700" b="1" kern="1200">
                          <a:solidFill>
                            <a:schemeClr val="bg1">
                              <a:lumMod val="75000"/>
                            </a:schemeClr>
                          </a:solidFill>
                          <a:latin typeface="+mn-lt"/>
                          <a:ea typeface="+mn-ea"/>
                          <a:cs typeface="+mn-cs"/>
                        </a:rPr>
                        <a:t>Week 1</a:t>
                      </a:r>
                    </a:p>
                  </a:txBody>
                  <a:tcPr marL="51435" marR="51435" marT="25718" marB="25718" anchor="ctr"/>
                </a:tc>
                <a:tc>
                  <a:txBody>
                    <a:bodyPr/>
                    <a:lstStyle/>
                    <a:p>
                      <a:pPr algn="ctr"/>
                      <a:r>
                        <a:rPr lang="nl-NL" sz="700" b="0" dirty="0">
                          <a:solidFill>
                            <a:schemeClr val="bg1">
                              <a:lumMod val="65000"/>
                            </a:schemeClr>
                          </a:solidFill>
                        </a:rPr>
                        <a:t>Week 2</a:t>
                      </a:r>
                    </a:p>
                  </a:txBody>
                  <a:tcPr marL="51435" marR="51435" marT="25718" marB="25718" anchor="ctr"/>
                </a:tc>
                <a:tc>
                  <a:txBody>
                    <a:bodyPr/>
                    <a:lstStyle/>
                    <a:p>
                      <a:pPr algn="ctr"/>
                      <a:r>
                        <a:rPr lang="nl-NL" sz="700" b="1" kern="1200" dirty="0">
                          <a:solidFill>
                            <a:schemeClr val="bg1">
                              <a:lumMod val="85000"/>
                            </a:schemeClr>
                          </a:solidFill>
                          <a:latin typeface="+mn-lt"/>
                          <a:ea typeface="+mn-ea"/>
                          <a:cs typeface="+mn-cs"/>
                        </a:rPr>
                        <a:t>Week 3</a:t>
                      </a:r>
                    </a:p>
                  </a:txBody>
                  <a:tcPr marL="51435" marR="51435" marT="25718" marB="25718" anchor="ctr"/>
                </a:tc>
                <a:tc>
                  <a:txBody>
                    <a:bodyPr/>
                    <a:lstStyle/>
                    <a:p>
                      <a:pPr algn="ctr"/>
                      <a:r>
                        <a:rPr lang="nl-NL" sz="700">
                          <a:solidFill>
                            <a:schemeClr val="bg1">
                              <a:lumMod val="85000"/>
                            </a:schemeClr>
                          </a:solidFill>
                        </a:rPr>
                        <a:t>Week 4</a:t>
                      </a:r>
                    </a:p>
                  </a:txBody>
                  <a:tcPr marL="51435" marR="51435" marT="25718" marB="25718" anchor="ctr"/>
                </a:tc>
                <a:tc>
                  <a:txBody>
                    <a:bodyPr/>
                    <a:lstStyle/>
                    <a:p>
                      <a:pPr algn="ctr"/>
                      <a:r>
                        <a:rPr lang="nl-NL" sz="700" dirty="0">
                          <a:solidFill>
                            <a:schemeClr val="tx1">
                              <a:lumMod val="95000"/>
                              <a:lumOff val="5000"/>
                            </a:schemeClr>
                          </a:solidFill>
                        </a:rPr>
                        <a:t>Week 5</a:t>
                      </a:r>
                    </a:p>
                  </a:txBody>
                  <a:tcPr marL="51435" marR="51435" marT="25718" marB="25718" anchor="ctr"/>
                </a:tc>
                <a:tc>
                  <a:txBody>
                    <a:bodyPr/>
                    <a:lstStyle/>
                    <a:p>
                      <a:pPr algn="ctr"/>
                      <a:r>
                        <a:rPr lang="nl-NL" sz="700">
                          <a:solidFill>
                            <a:schemeClr val="bg1">
                              <a:lumMod val="85000"/>
                            </a:schemeClr>
                          </a:solidFill>
                        </a:rPr>
                        <a:t>Week 6</a:t>
                      </a:r>
                    </a:p>
                  </a:txBody>
                  <a:tcPr marL="51435" marR="51435" marT="25718" marB="25718" anchor="ctr"/>
                </a:tc>
                <a:tc>
                  <a:txBody>
                    <a:bodyPr/>
                    <a:lstStyle/>
                    <a:p>
                      <a:pPr algn="ctr"/>
                      <a:r>
                        <a:rPr lang="nl-NL" sz="700">
                          <a:solidFill>
                            <a:srgbClr val="00B050"/>
                          </a:solidFill>
                        </a:rPr>
                        <a:t>Vakantie</a:t>
                      </a:r>
                    </a:p>
                  </a:txBody>
                  <a:tcPr marL="51435" marR="51435" marT="25718" marB="25718" anchor="ctr"/>
                </a:tc>
                <a:tc>
                  <a:txBody>
                    <a:bodyPr/>
                    <a:lstStyle/>
                    <a:p>
                      <a:pPr algn="ctr"/>
                      <a:r>
                        <a:rPr lang="nl-NL" sz="700">
                          <a:solidFill>
                            <a:schemeClr val="bg1">
                              <a:lumMod val="85000"/>
                            </a:schemeClr>
                          </a:solidFill>
                        </a:rPr>
                        <a:t>Week 7</a:t>
                      </a:r>
                    </a:p>
                  </a:txBody>
                  <a:tcPr marL="51435" marR="51435" marT="25718" marB="25718" anchor="ctr"/>
                </a:tc>
                <a:tc>
                  <a:txBody>
                    <a:bodyPr/>
                    <a:lstStyle/>
                    <a:p>
                      <a:pPr algn="ctr"/>
                      <a:r>
                        <a:rPr lang="nl-NL" sz="700">
                          <a:solidFill>
                            <a:schemeClr val="bg1">
                              <a:lumMod val="85000"/>
                            </a:schemeClr>
                          </a:solidFill>
                        </a:rPr>
                        <a:t>Week 8</a:t>
                      </a:r>
                    </a:p>
                  </a:txBody>
                  <a:tcPr marL="51435" marR="51435" marT="25718" marB="25718" anchor="ctr"/>
                </a:tc>
                <a:tc>
                  <a:txBody>
                    <a:bodyPr/>
                    <a:lstStyle/>
                    <a:p>
                      <a:pPr algn="ctr"/>
                      <a:r>
                        <a:rPr lang="nl-NL" sz="700">
                          <a:solidFill>
                            <a:schemeClr val="bg1">
                              <a:lumMod val="85000"/>
                            </a:schemeClr>
                          </a:solidFill>
                        </a:rPr>
                        <a:t>Week 9</a:t>
                      </a:r>
                    </a:p>
                  </a:txBody>
                  <a:tcPr marL="51435" marR="51435" marT="25718" marB="25718" anchor="ctr"/>
                </a:tc>
                <a:tc>
                  <a:txBody>
                    <a:bodyPr/>
                    <a:lstStyle/>
                    <a:p>
                      <a:pPr algn="ctr"/>
                      <a:r>
                        <a:rPr lang="nl-NL" sz="700" dirty="0">
                          <a:solidFill>
                            <a:schemeClr val="bg1">
                              <a:lumMod val="85000"/>
                            </a:schemeClr>
                          </a:solidFill>
                        </a:rPr>
                        <a:t>Week 10</a:t>
                      </a:r>
                    </a:p>
                  </a:txBody>
                  <a:tcPr marL="51435" marR="51435" marT="25718" marB="25718" anchor="ctr"/>
                </a:tc>
                <a:extLst>
                  <a:ext uri="{0D108BD9-81ED-4DB2-BD59-A6C34878D82A}">
                    <a16:rowId xmlns:a16="http://schemas.microsoft.com/office/drawing/2014/main" val="3245624924"/>
                  </a:ext>
                </a:extLst>
              </a:tr>
            </a:tbl>
          </a:graphicData>
        </a:graphic>
      </p:graphicFrame>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006384" y="2463682"/>
            <a:ext cx="470690" cy="39915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3171291" y="2476831"/>
            <a:ext cx="470690" cy="394852"/>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7579509" y="3822595"/>
            <a:ext cx="1441203" cy="1143451"/>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788" b="1" dirty="0"/>
              <a:t>IBS Toetsing</a:t>
            </a:r>
          </a:p>
          <a:p>
            <a:pPr marL="0" indent="0">
              <a:buNone/>
            </a:pPr>
            <a:r>
              <a:rPr lang="nl-NL" sz="788" dirty="0"/>
              <a:t>Kennistoets</a:t>
            </a:r>
          </a:p>
          <a:p>
            <a:pPr marL="0" indent="0">
              <a:buNone/>
            </a:pPr>
            <a:r>
              <a:rPr lang="nl-NL" sz="788" dirty="0"/>
              <a:t>Ondernemingsplan</a:t>
            </a:r>
          </a:p>
          <a:p>
            <a:pPr marL="0" indent="0">
              <a:buNone/>
            </a:pPr>
            <a:r>
              <a:rPr lang="nl-NL" sz="788" dirty="0"/>
              <a:t> </a:t>
            </a:r>
            <a:endParaRPr lang="nl-NL" sz="788" dirty="0">
              <a:solidFill>
                <a:schemeClr val="bg1">
                  <a:lumMod val="85000"/>
                </a:schemeClr>
              </a:solidFill>
            </a:endParaRP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006384" y="3822592"/>
            <a:ext cx="472815" cy="399152"/>
          </a:xfrm>
          <a:prstGeom prst="rect">
            <a:avLst/>
          </a:prstGeom>
        </p:spPr>
      </p:pic>
    </p:spTree>
    <p:extLst>
      <p:ext uri="{BB962C8B-B14F-4D97-AF65-F5344CB8AC3E}">
        <p14:creationId xmlns:p14="http://schemas.microsoft.com/office/powerpoint/2010/main" val="106002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E4097-B827-4CBE-93F4-B13F7A2893CD}"/>
              </a:ext>
            </a:extLst>
          </p:cNvPr>
          <p:cNvSpPr>
            <a:spLocks noGrp="1"/>
          </p:cNvSpPr>
          <p:nvPr>
            <p:ph type="title"/>
          </p:nvPr>
        </p:nvSpPr>
        <p:spPr/>
        <p:txBody>
          <a:bodyPr/>
          <a:lstStyle/>
          <a:p>
            <a:r>
              <a:rPr lang="nl-NL" dirty="0"/>
              <a:t>Kleur inspiratie</a:t>
            </a:r>
          </a:p>
        </p:txBody>
      </p:sp>
      <p:pic>
        <p:nvPicPr>
          <p:cNvPr id="5" name="Tijdelijke aanduiding voor inhoud 4">
            <a:extLst>
              <a:ext uri="{FF2B5EF4-FFF2-40B4-BE49-F238E27FC236}">
                <a16:creationId xmlns:a16="http://schemas.microsoft.com/office/drawing/2014/main" id="{98E82535-B20A-44FD-B664-A5B9322A443B}"/>
              </a:ext>
            </a:extLst>
          </p:cNvPr>
          <p:cNvPicPr>
            <a:picLocks noGrp="1" noChangeAspect="1"/>
          </p:cNvPicPr>
          <p:nvPr>
            <p:ph idx="1"/>
          </p:nvPr>
        </p:nvPicPr>
        <p:blipFill>
          <a:blip r:embed="rId2"/>
          <a:stretch>
            <a:fillRect/>
          </a:stretch>
        </p:blipFill>
        <p:spPr>
          <a:xfrm>
            <a:off x="838200" y="2000885"/>
            <a:ext cx="4194420" cy="2974975"/>
          </a:xfrm>
          <a:prstGeom prst="rect">
            <a:avLst/>
          </a:prstGeom>
        </p:spPr>
      </p:pic>
      <p:pic>
        <p:nvPicPr>
          <p:cNvPr id="8" name="Afbeelding 7">
            <a:extLst>
              <a:ext uri="{FF2B5EF4-FFF2-40B4-BE49-F238E27FC236}">
                <a16:creationId xmlns:a16="http://schemas.microsoft.com/office/drawing/2014/main" id="{94578BFB-BD39-4268-BF96-9904DBE45C8C}"/>
              </a:ext>
            </a:extLst>
          </p:cNvPr>
          <p:cNvPicPr>
            <a:picLocks noChangeAspect="1"/>
          </p:cNvPicPr>
          <p:nvPr/>
        </p:nvPicPr>
        <p:blipFill rotWithShape="1">
          <a:blip r:embed="rId3"/>
          <a:srcRect r="3687"/>
          <a:stretch/>
        </p:blipFill>
        <p:spPr>
          <a:xfrm>
            <a:off x="6103177" y="2430780"/>
            <a:ext cx="3458581" cy="2217420"/>
          </a:xfrm>
          <a:prstGeom prst="rect">
            <a:avLst/>
          </a:prstGeom>
        </p:spPr>
      </p:pic>
    </p:spTree>
    <p:extLst>
      <p:ext uri="{BB962C8B-B14F-4D97-AF65-F5344CB8AC3E}">
        <p14:creationId xmlns:p14="http://schemas.microsoft.com/office/powerpoint/2010/main" val="171457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508A4-9F2C-47D6-A49E-9665AAB5FCBA}"/>
              </a:ext>
            </a:extLst>
          </p:cNvPr>
          <p:cNvSpPr>
            <a:spLocks noGrp="1"/>
          </p:cNvSpPr>
          <p:nvPr>
            <p:ph type="title"/>
          </p:nvPr>
        </p:nvSpPr>
        <p:spPr/>
        <p:txBody>
          <a:bodyPr/>
          <a:lstStyle/>
          <a:p>
            <a:r>
              <a:rPr lang="nl-NL" dirty="0"/>
              <a:t>Het juiste font</a:t>
            </a:r>
          </a:p>
        </p:txBody>
      </p:sp>
      <p:pic>
        <p:nvPicPr>
          <p:cNvPr id="5" name="Tijdelijke aanduiding voor inhoud 4">
            <a:extLst>
              <a:ext uri="{FF2B5EF4-FFF2-40B4-BE49-F238E27FC236}">
                <a16:creationId xmlns:a16="http://schemas.microsoft.com/office/drawing/2014/main" id="{87E39453-96F6-4B78-A788-1D5EC07BC037}"/>
              </a:ext>
            </a:extLst>
          </p:cNvPr>
          <p:cNvPicPr>
            <a:picLocks noGrp="1" noChangeAspect="1"/>
          </p:cNvPicPr>
          <p:nvPr>
            <p:ph idx="1"/>
          </p:nvPr>
        </p:nvPicPr>
        <p:blipFill>
          <a:blip r:embed="rId2"/>
          <a:stretch>
            <a:fillRect/>
          </a:stretch>
        </p:blipFill>
        <p:spPr>
          <a:xfrm>
            <a:off x="2133600" y="1548448"/>
            <a:ext cx="6512560" cy="4160802"/>
          </a:xfrm>
        </p:spPr>
      </p:pic>
    </p:spTree>
    <p:extLst>
      <p:ext uri="{BB962C8B-B14F-4D97-AF65-F5344CB8AC3E}">
        <p14:creationId xmlns:p14="http://schemas.microsoft.com/office/powerpoint/2010/main" val="227486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EDB72-C046-4668-A4AC-CA7F0CEEC495}"/>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4B35ED1A-185D-44BC-9EF9-19E1751DB022}"/>
              </a:ext>
            </a:extLst>
          </p:cNvPr>
          <p:cNvPicPr>
            <a:picLocks noGrp="1" noChangeAspect="1"/>
          </p:cNvPicPr>
          <p:nvPr>
            <p:ph idx="1"/>
          </p:nvPr>
        </p:nvPicPr>
        <p:blipFill>
          <a:blip r:embed="rId2"/>
          <a:stretch>
            <a:fillRect/>
          </a:stretch>
        </p:blipFill>
        <p:spPr>
          <a:xfrm>
            <a:off x="2139632" y="1890236"/>
            <a:ext cx="7648575" cy="3876675"/>
          </a:xfrm>
        </p:spPr>
      </p:pic>
    </p:spTree>
    <p:extLst>
      <p:ext uri="{BB962C8B-B14F-4D97-AF65-F5344CB8AC3E}">
        <p14:creationId xmlns:p14="http://schemas.microsoft.com/office/powerpoint/2010/main" val="237926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0D7C57F-81C7-41D1-95CE-0BD473D6574A}"/>
              </a:ext>
            </a:extLst>
          </p:cNvPr>
          <p:cNvPicPr>
            <a:picLocks noGrp="1" noChangeAspect="1"/>
          </p:cNvPicPr>
          <p:nvPr>
            <p:ph idx="1"/>
          </p:nvPr>
        </p:nvPicPr>
        <p:blipFill>
          <a:blip r:embed="rId2"/>
          <a:stretch>
            <a:fillRect/>
          </a:stretch>
        </p:blipFill>
        <p:spPr>
          <a:xfrm>
            <a:off x="2130425" y="1690688"/>
            <a:ext cx="6996429" cy="4351338"/>
          </a:xfrm>
        </p:spPr>
      </p:pic>
    </p:spTree>
    <p:extLst>
      <p:ext uri="{BB962C8B-B14F-4D97-AF65-F5344CB8AC3E}">
        <p14:creationId xmlns:p14="http://schemas.microsoft.com/office/powerpoint/2010/main" val="267364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32A8C-8932-4427-8525-1F5CF811C0DD}"/>
              </a:ext>
            </a:extLst>
          </p:cNvPr>
          <p:cNvSpPr>
            <a:spLocks noGrp="1"/>
          </p:cNvSpPr>
          <p:nvPr>
            <p:ph type="title"/>
          </p:nvPr>
        </p:nvSpPr>
        <p:spPr/>
        <p:txBody>
          <a:bodyPr/>
          <a:lstStyle/>
          <a:p>
            <a:r>
              <a:rPr lang="nl-NL" dirty="0"/>
              <a:t>Het juiste font</a:t>
            </a:r>
          </a:p>
        </p:txBody>
      </p:sp>
      <p:sp>
        <p:nvSpPr>
          <p:cNvPr id="3" name="Tijdelijke aanduiding voor inhoud 2">
            <a:extLst>
              <a:ext uri="{FF2B5EF4-FFF2-40B4-BE49-F238E27FC236}">
                <a16:creationId xmlns:a16="http://schemas.microsoft.com/office/drawing/2014/main" id="{77469FD0-0C35-496F-939D-1EF4455293C3}"/>
              </a:ext>
            </a:extLst>
          </p:cNvPr>
          <p:cNvSpPr>
            <a:spLocks noGrp="1"/>
          </p:cNvSpPr>
          <p:nvPr>
            <p:ph idx="1"/>
          </p:nvPr>
        </p:nvSpPr>
        <p:spPr/>
        <p:txBody>
          <a:bodyPr/>
          <a:lstStyle/>
          <a:p>
            <a:pPr marL="0" indent="0">
              <a:buNone/>
            </a:pPr>
            <a:r>
              <a:rPr lang="nl-NL" dirty="0">
                <a:latin typeface="karbon-regular"/>
              </a:rPr>
              <a:t>B</a:t>
            </a:r>
            <a:r>
              <a:rPr lang="nl-NL" b="0" i="0" dirty="0">
                <a:effectLst/>
                <a:latin typeface="karbon-regular"/>
              </a:rPr>
              <a:t>edrijven of merken met een lange en rijke historie kiezen doorgaans voor een klassieker lettertype</a:t>
            </a:r>
          </a:p>
          <a:p>
            <a:endParaRPr lang="nl-NL" dirty="0"/>
          </a:p>
          <a:p>
            <a:pPr marL="0" indent="0">
              <a:buNone/>
            </a:pPr>
            <a:endParaRPr lang="nl-NL" b="0" i="0" dirty="0">
              <a:effectLst/>
              <a:latin typeface="karbon-regular"/>
            </a:endParaRPr>
          </a:p>
          <a:p>
            <a:pPr marL="0" indent="0">
              <a:buNone/>
            </a:pPr>
            <a:r>
              <a:rPr lang="nl-NL" b="0" i="0" dirty="0">
                <a:effectLst/>
                <a:latin typeface="karbon-regular"/>
              </a:rPr>
              <a:t>Decoratieve fonts en logo’s zie je bij uitstek terug bij hele uitgesproken merken </a:t>
            </a:r>
          </a:p>
          <a:p>
            <a:pPr marL="0" indent="0">
              <a:buNone/>
            </a:pPr>
            <a:endParaRPr lang="nl-NL" b="0" i="0" dirty="0">
              <a:effectLst/>
              <a:latin typeface="karbon-regular"/>
            </a:endParaRPr>
          </a:p>
          <a:p>
            <a:pPr marL="0" indent="0">
              <a:buNone/>
            </a:pPr>
            <a:r>
              <a:rPr lang="nl-NL" b="0" i="0" dirty="0">
                <a:effectLst/>
                <a:latin typeface="karbon-regular"/>
              </a:rPr>
              <a:t>Meer uitleg en inspiratie:</a:t>
            </a:r>
            <a:endParaRPr lang="nl-NL" dirty="0">
              <a:hlinkClick r:id="rId2">
                <a:extLst>
                  <a:ext uri="{A12FA001-AC4F-418D-AE19-62706E023703}">
                    <ahyp:hlinkClr xmlns:ahyp="http://schemas.microsoft.com/office/drawing/2018/hyperlinkcolor" val="tx"/>
                  </a:ext>
                </a:extLst>
              </a:hlinkClick>
            </a:endParaRPr>
          </a:p>
          <a:p>
            <a:pPr marL="0" indent="0">
              <a:buNone/>
            </a:pPr>
            <a:r>
              <a:rPr lang="nl-NL" sz="2400" dirty="0">
                <a:hlinkClick r:id="rId2">
                  <a:extLst>
                    <a:ext uri="{A12FA001-AC4F-418D-AE19-62706E023703}">
                      <ahyp:hlinkClr xmlns:ahyp="http://schemas.microsoft.com/office/drawing/2018/hyperlinkcolor" val="tx"/>
                    </a:ext>
                  </a:extLst>
                </a:hlinkClick>
              </a:rPr>
              <a:t>https://www.deindruk.nl/blog/comic-sans-dag-fonts-keuze/</a:t>
            </a:r>
            <a:endParaRPr lang="nl-NL" sz="2400" dirty="0"/>
          </a:p>
          <a:p>
            <a:endParaRPr lang="nl-NL" dirty="0"/>
          </a:p>
        </p:txBody>
      </p:sp>
      <p:pic>
        <p:nvPicPr>
          <p:cNvPr id="4" name="Afbeelding 3">
            <a:extLst>
              <a:ext uri="{FF2B5EF4-FFF2-40B4-BE49-F238E27FC236}">
                <a16:creationId xmlns:a16="http://schemas.microsoft.com/office/drawing/2014/main" id="{054CD6E1-41D5-4E82-89AB-7E160BA93820}"/>
              </a:ext>
            </a:extLst>
          </p:cNvPr>
          <p:cNvPicPr>
            <a:picLocks noChangeAspect="1"/>
          </p:cNvPicPr>
          <p:nvPr/>
        </p:nvPicPr>
        <p:blipFill rotWithShape="1">
          <a:blip r:embed="rId3"/>
          <a:srcRect r="6584" b="29897"/>
          <a:stretch/>
        </p:blipFill>
        <p:spPr>
          <a:xfrm>
            <a:off x="5709920" y="2315251"/>
            <a:ext cx="4064000" cy="1030330"/>
          </a:xfrm>
          <a:prstGeom prst="rect">
            <a:avLst/>
          </a:prstGeom>
        </p:spPr>
      </p:pic>
      <p:pic>
        <p:nvPicPr>
          <p:cNvPr id="5" name="Afbeelding 4">
            <a:extLst>
              <a:ext uri="{FF2B5EF4-FFF2-40B4-BE49-F238E27FC236}">
                <a16:creationId xmlns:a16="http://schemas.microsoft.com/office/drawing/2014/main" id="{AC2F4D7D-948F-4DA9-ADCD-428A900A74A2}"/>
              </a:ext>
            </a:extLst>
          </p:cNvPr>
          <p:cNvPicPr>
            <a:picLocks noChangeAspect="1"/>
          </p:cNvPicPr>
          <p:nvPr/>
        </p:nvPicPr>
        <p:blipFill rotWithShape="1">
          <a:blip r:embed="rId4"/>
          <a:srcRect r="5382" b="23444"/>
          <a:stretch/>
        </p:blipFill>
        <p:spPr>
          <a:xfrm>
            <a:off x="5577840" y="4169732"/>
            <a:ext cx="4328160" cy="1183079"/>
          </a:xfrm>
          <a:prstGeom prst="rect">
            <a:avLst/>
          </a:prstGeom>
        </p:spPr>
      </p:pic>
    </p:spTree>
    <p:extLst>
      <p:ext uri="{BB962C8B-B14F-4D97-AF65-F5344CB8AC3E}">
        <p14:creationId xmlns:p14="http://schemas.microsoft.com/office/powerpoint/2010/main" val="176416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BDD64-C448-42B1-A816-45DBA51043A2}"/>
              </a:ext>
            </a:extLst>
          </p:cNvPr>
          <p:cNvSpPr>
            <a:spLocks noGrp="1"/>
          </p:cNvSpPr>
          <p:nvPr>
            <p:ph type="title"/>
          </p:nvPr>
        </p:nvSpPr>
        <p:spPr/>
        <p:txBody>
          <a:bodyPr/>
          <a:lstStyle/>
          <a:p>
            <a:r>
              <a:rPr lang="nl-NL" dirty="0"/>
              <a:t>Inhoud en de ‘juiste’ vormgeving</a:t>
            </a:r>
          </a:p>
        </p:txBody>
      </p:sp>
      <p:sp>
        <p:nvSpPr>
          <p:cNvPr id="3" name="Tijdelijke aanduiding voor inhoud 2">
            <a:extLst>
              <a:ext uri="{FF2B5EF4-FFF2-40B4-BE49-F238E27FC236}">
                <a16:creationId xmlns:a16="http://schemas.microsoft.com/office/drawing/2014/main" id="{6BC61DA4-A9BB-4784-9C67-455492F5DEDF}"/>
              </a:ext>
            </a:extLst>
          </p:cNvPr>
          <p:cNvSpPr>
            <a:spLocks noGrp="1"/>
          </p:cNvSpPr>
          <p:nvPr>
            <p:ph idx="1"/>
          </p:nvPr>
        </p:nvSpPr>
        <p:spPr/>
        <p:txBody>
          <a:bodyPr/>
          <a:lstStyle/>
          <a:p>
            <a:pPr algn="l"/>
            <a:r>
              <a:rPr lang="nl-NL" b="0" i="0" u="none" strike="noStrike" dirty="0">
                <a:solidFill>
                  <a:srgbClr val="333333"/>
                </a:solidFill>
                <a:effectLst/>
                <a:latin typeface="Open Sans"/>
              </a:rPr>
              <a:t>Breng een duidelijke boodschap over met een visuele informatie en minimale tekst. </a:t>
            </a:r>
          </a:p>
          <a:p>
            <a:pPr algn="l"/>
            <a:r>
              <a:rPr lang="nl-NL" b="0" i="0" u="none" strike="noStrike" dirty="0">
                <a:solidFill>
                  <a:srgbClr val="333333"/>
                </a:solidFill>
                <a:effectLst/>
                <a:latin typeface="Open Sans"/>
              </a:rPr>
              <a:t>Probeer de kern van je boodschap in zo min mogelijk woorden over te brengen. </a:t>
            </a:r>
          </a:p>
          <a:p>
            <a:pPr algn="l"/>
            <a:r>
              <a:rPr lang="nl-NL" dirty="0">
                <a:solidFill>
                  <a:srgbClr val="333333"/>
                </a:solidFill>
                <a:latin typeface="Open Sans"/>
              </a:rPr>
              <a:t>G</a:t>
            </a:r>
            <a:r>
              <a:rPr lang="nl-NL" b="0" i="0" u="none" strike="noStrike" dirty="0">
                <a:solidFill>
                  <a:srgbClr val="333333"/>
                </a:solidFill>
                <a:effectLst/>
                <a:latin typeface="Open Sans"/>
              </a:rPr>
              <a:t>ebruik plaatjes om je gegevens te presenteren. Ze trekken aandacht. Ook een titel moet aandacht trekken en prikkelen om verder te lezen.</a:t>
            </a:r>
          </a:p>
          <a:p>
            <a:pPr algn="l"/>
            <a:r>
              <a:rPr lang="nl-NL" b="0" i="0" u="none" strike="noStrike" dirty="0">
                <a:solidFill>
                  <a:srgbClr val="333333"/>
                </a:solidFill>
                <a:effectLst/>
                <a:latin typeface="Open Sans"/>
              </a:rPr>
              <a:t>Bedenk dat kijkers binnen enkele seconden besluiten om wel </a:t>
            </a:r>
            <a:r>
              <a:rPr lang="nl-NL" b="0" i="0" u="none" strike="noStrike" dirty="0" err="1">
                <a:solidFill>
                  <a:srgbClr val="333333"/>
                </a:solidFill>
                <a:effectLst/>
                <a:latin typeface="Open Sans"/>
              </a:rPr>
              <a:t>og</a:t>
            </a:r>
            <a:r>
              <a:rPr lang="nl-NL" b="0" i="0" u="none" strike="noStrike" dirty="0">
                <a:solidFill>
                  <a:srgbClr val="333333"/>
                </a:solidFill>
                <a:effectLst/>
                <a:latin typeface="Open Sans"/>
              </a:rPr>
              <a:t> niet verder </a:t>
            </a:r>
            <a:r>
              <a:rPr lang="nl-NL" dirty="0">
                <a:solidFill>
                  <a:srgbClr val="333333"/>
                </a:solidFill>
                <a:latin typeface="Open Sans"/>
              </a:rPr>
              <a:t>te kijken. </a:t>
            </a:r>
            <a:endParaRPr lang="nl-NL" dirty="0"/>
          </a:p>
        </p:txBody>
      </p:sp>
    </p:spTree>
    <p:extLst>
      <p:ext uri="{BB962C8B-B14F-4D97-AF65-F5344CB8AC3E}">
        <p14:creationId xmlns:p14="http://schemas.microsoft.com/office/powerpoint/2010/main" val="38489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DE48FC0-08D7-4A05-98B6-8AF9106383AD}"/>
              </a:ext>
            </a:extLst>
          </p:cNvPr>
          <p:cNvPicPr>
            <a:picLocks noChangeAspect="1"/>
          </p:cNvPicPr>
          <p:nvPr/>
        </p:nvPicPr>
        <p:blipFill>
          <a:blip r:embed="rId2"/>
          <a:stretch>
            <a:fillRect/>
          </a:stretch>
        </p:blipFill>
        <p:spPr>
          <a:xfrm>
            <a:off x="1082040" y="1690688"/>
            <a:ext cx="5013960" cy="2358888"/>
          </a:xfrm>
          <a:prstGeom prst="rect">
            <a:avLst/>
          </a:prstGeom>
        </p:spPr>
      </p:pic>
      <p:sp>
        <p:nvSpPr>
          <p:cNvPr id="7" name="Titel 6">
            <a:extLst>
              <a:ext uri="{FF2B5EF4-FFF2-40B4-BE49-F238E27FC236}">
                <a16:creationId xmlns:a16="http://schemas.microsoft.com/office/drawing/2014/main" id="{35B1F4F8-8D96-4EE7-B6D2-E3F2BE2672F1}"/>
              </a:ext>
            </a:extLst>
          </p:cNvPr>
          <p:cNvSpPr>
            <a:spLocks noGrp="1"/>
          </p:cNvSpPr>
          <p:nvPr>
            <p:ph type="title"/>
          </p:nvPr>
        </p:nvSpPr>
        <p:spPr/>
        <p:txBody>
          <a:bodyPr/>
          <a:lstStyle/>
          <a:p>
            <a:r>
              <a:rPr lang="nl-NL" dirty="0"/>
              <a:t>Ontwerp software</a:t>
            </a:r>
          </a:p>
        </p:txBody>
      </p:sp>
      <p:pic>
        <p:nvPicPr>
          <p:cNvPr id="5" name="Tijdelijke aanduiding voor inhoud 4">
            <a:extLst>
              <a:ext uri="{FF2B5EF4-FFF2-40B4-BE49-F238E27FC236}">
                <a16:creationId xmlns:a16="http://schemas.microsoft.com/office/drawing/2014/main" id="{E32EEC6B-5B20-42ED-ABA3-494392677D07}"/>
              </a:ext>
            </a:extLst>
          </p:cNvPr>
          <p:cNvPicPr>
            <a:picLocks noGrp="1" noChangeAspect="1"/>
          </p:cNvPicPr>
          <p:nvPr>
            <p:ph idx="1"/>
          </p:nvPr>
        </p:nvPicPr>
        <p:blipFill>
          <a:blip r:embed="rId3"/>
          <a:stretch>
            <a:fillRect/>
          </a:stretch>
        </p:blipFill>
        <p:spPr>
          <a:xfrm>
            <a:off x="838200" y="4399982"/>
            <a:ext cx="10515600" cy="1742623"/>
          </a:xfrm>
        </p:spPr>
      </p:pic>
    </p:spTree>
    <p:extLst>
      <p:ext uri="{BB962C8B-B14F-4D97-AF65-F5344CB8AC3E}">
        <p14:creationId xmlns:p14="http://schemas.microsoft.com/office/powerpoint/2010/main" val="265766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BCC53-0D9B-4DDC-A468-6112615AF5B0}"/>
              </a:ext>
            </a:extLst>
          </p:cNvPr>
          <p:cNvSpPr>
            <a:spLocks noGrp="1"/>
          </p:cNvSpPr>
          <p:nvPr>
            <p:ph type="title"/>
          </p:nvPr>
        </p:nvSpPr>
        <p:spPr/>
        <p:txBody>
          <a:bodyPr/>
          <a:lstStyle/>
          <a:p>
            <a:r>
              <a:rPr lang="nl-NL" dirty="0"/>
              <a:t>Groepsopdracht</a:t>
            </a:r>
          </a:p>
        </p:txBody>
      </p:sp>
      <p:sp>
        <p:nvSpPr>
          <p:cNvPr id="3" name="Tijdelijke aanduiding voor inhoud 2">
            <a:extLst>
              <a:ext uri="{FF2B5EF4-FFF2-40B4-BE49-F238E27FC236}">
                <a16:creationId xmlns:a16="http://schemas.microsoft.com/office/drawing/2014/main" id="{40AF832A-A10F-4BB7-8338-756C46C652C2}"/>
              </a:ext>
            </a:extLst>
          </p:cNvPr>
          <p:cNvSpPr>
            <a:spLocks noGrp="1"/>
          </p:cNvSpPr>
          <p:nvPr>
            <p:ph idx="1"/>
          </p:nvPr>
        </p:nvSpPr>
        <p:spPr/>
        <p:txBody>
          <a:bodyPr/>
          <a:lstStyle/>
          <a:p>
            <a:r>
              <a:rPr lang="nl-NL" dirty="0"/>
              <a:t>Ontwerp een poster, insta-post of ander publicatie (wat relevant is voor jullie bedrijf).</a:t>
            </a:r>
          </a:p>
          <a:p>
            <a:r>
              <a:rPr lang="nl-NL" dirty="0"/>
              <a:t>Plaats het product (screenshot) in jullie teams-groep in het tabblad bestanden.</a:t>
            </a:r>
          </a:p>
        </p:txBody>
      </p:sp>
    </p:spTree>
    <p:extLst>
      <p:ext uri="{BB962C8B-B14F-4D97-AF65-F5344CB8AC3E}">
        <p14:creationId xmlns:p14="http://schemas.microsoft.com/office/powerpoint/2010/main" val="57624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932155" y="694373"/>
            <a:ext cx="9144000" cy="1099763"/>
          </a:xfrm>
        </p:spPr>
        <p:txBody>
          <a:bodyPr anchor="t"/>
          <a:lstStyle/>
          <a:p>
            <a:pPr algn="l"/>
            <a:r>
              <a:rPr lang="nl-NL" sz="4400" dirty="0" err="1">
                <a:latin typeface="+mn-lt"/>
              </a:rPr>
              <a:t>Lesdoel</a:t>
            </a:r>
            <a:br>
              <a:rPr lang="nl-NL" sz="4400" dirty="0"/>
            </a:br>
            <a:br>
              <a:rPr lang="nl-NL" sz="4400" dirty="0"/>
            </a:br>
            <a:br>
              <a:rPr lang="nl-NL" sz="4400" dirty="0"/>
            </a:br>
            <a:endParaRPr lang="nl-NL" sz="3600" dirty="0"/>
          </a:p>
        </p:txBody>
      </p:sp>
      <p:sp>
        <p:nvSpPr>
          <p:cNvPr id="2" name="Tekstvak 1">
            <a:extLst>
              <a:ext uri="{FF2B5EF4-FFF2-40B4-BE49-F238E27FC236}">
                <a16:creationId xmlns:a16="http://schemas.microsoft.com/office/drawing/2014/main" id="{7210F5F7-FF40-45D9-A117-65A3E93D4836}"/>
              </a:ext>
            </a:extLst>
          </p:cNvPr>
          <p:cNvSpPr txBox="1"/>
          <p:nvPr/>
        </p:nvSpPr>
        <p:spPr>
          <a:xfrm>
            <a:off x="932155" y="1624811"/>
            <a:ext cx="10555550" cy="954107"/>
          </a:xfrm>
          <a:prstGeom prst="rect">
            <a:avLst/>
          </a:prstGeom>
          <a:noFill/>
        </p:spPr>
        <p:txBody>
          <a:bodyPr wrap="square" rtlCol="0">
            <a:spAutoFit/>
          </a:bodyPr>
          <a:lstStyle/>
          <a:p>
            <a:pPr marL="285750" indent="-285750">
              <a:buFont typeface="Arial" panose="020B0604020202020204" pitchFamily="34" charset="0"/>
              <a:buChar char="•"/>
            </a:pPr>
            <a:r>
              <a:rPr lang="nl-NL" sz="2800" dirty="0">
                <a:latin typeface="+mn-lt"/>
              </a:rPr>
              <a:t>Inspiratie voor het vormgeven van uitingen</a:t>
            </a:r>
          </a:p>
          <a:p>
            <a:pPr marL="285750" indent="-285750">
              <a:buFont typeface="Arial" panose="020B0604020202020204" pitchFamily="34" charset="0"/>
              <a:buChar char="•"/>
            </a:pPr>
            <a:r>
              <a:rPr lang="nl-NL" sz="2800" dirty="0">
                <a:latin typeface="+mn-lt"/>
              </a:rPr>
              <a:t>Inzicht in elementen die een rol spelen</a:t>
            </a:r>
          </a:p>
        </p:txBody>
      </p:sp>
    </p:spTree>
    <p:extLst>
      <p:ext uri="{BB962C8B-B14F-4D97-AF65-F5344CB8AC3E}">
        <p14:creationId xmlns:p14="http://schemas.microsoft.com/office/powerpoint/2010/main" val="193143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C30AD-6F03-4E36-85D5-82E12623195F}"/>
              </a:ext>
            </a:extLst>
          </p:cNvPr>
          <p:cNvSpPr>
            <a:spLocks noGrp="1"/>
          </p:cNvSpPr>
          <p:nvPr>
            <p:ph type="title"/>
          </p:nvPr>
        </p:nvSpPr>
        <p:spPr>
          <a:xfrm>
            <a:off x="1183640" y="2766218"/>
            <a:ext cx="10515600" cy="1325563"/>
          </a:xfrm>
        </p:spPr>
        <p:txBody>
          <a:bodyPr/>
          <a:lstStyle/>
          <a:p>
            <a:r>
              <a:rPr lang="nl-NL" b="0" i="0" dirty="0">
                <a:solidFill>
                  <a:srgbClr val="333333"/>
                </a:solidFill>
                <a:effectLst/>
                <a:latin typeface="+mn-lt"/>
              </a:rPr>
              <a:t>Straal uit wat je doet, dat wint altijd!</a:t>
            </a:r>
            <a:br>
              <a:rPr lang="nl-NL" b="0" i="0" dirty="0">
                <a:solidFill>
                  <a:srgbClr val="333333"/>
                </a:solidFill>
                <a:effectLst/>
                <a:latin typeface="+mn-lt"/>
              </a:rPr>
            </a:br>
            <a:r>
              <a:rPr lang="nl-NL" b="0" i="0" dirty="0">
                <a:solidFill>
                  <a:srgbClr val="333333"/>
                </a:solidFill>
                <a:effectLst/>
                <a:latin typeface="+mn-lt"/>
              </a:rPr>
              <a:t>Denk als ondernemer na over wat je wilt uitstralen? Wat is jouw ideale klant? Wat zijn je kernwaarden? Welke producten verkoop je het liefst? Wat gaat jou aantoonbaar onderscheiden van de concurrent?</a:t>
            </a:r>
            <a:br>
              <a:rPr lang="nl-NL" b="0" i="0" dirty="0">
                <a:solidFill>
                  <a:srgbClr val="333333"/>
                </a:solidFill>
                <a:effectLst/>
                <a:latin typeface="Roboto"/>
              </a:rPr>
            </a:br>
            <a:endParaRPr lang="nl-NL" dirty="0"/>
          </a:p>
        </p:txBody>
      </p:sp>
    </p:spTree>
    <p:extLst>
      <p:ext uri="{BB962C8B-B14F-4D97-AF65-F5344CB8AC3E}">
        <p14:creationId xmlns:p14="http://schemas.microsoft.com/office/powerpoint/2010/main" val="289701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F3644-6AEC-47F3-BCE4-D563EF548155}"/>
              </a:ext>
            </a:extLst>
          </p:cNvPr>
          <p:cNvSpPr>
            <a:spLocks noGrp="1"/>
          </p:cNvSpPr>
          <p:nvPr>
            <p:ph type="title"/>
          </p:nvPr>
        </p:nvSpPr>
        <p:spPr/>
        <p:txBody>
          <a:bodyPr/>
          <a:lstStyle/>
          <a:p>
            <a:r>
              <a:rPr lang="nl-NL" dirty="0"/>
              <a:t>Vormgeving</a:t>
            </a:r>
          </a:p>
        </p:txBody>
      </p:sp>
      <p:sp>
        <p:nvSpPr>
          <p:cNvPr id="3" name="Tijdelijke aanduiding voor inhoud 2">
            <a:extLst>
              <a:ext uri="{FF2B5EF4-FFF2-40B4-BE49-F238E27FC236}">
                <a16:creationId xmlns:a16="http://schemas.microsoft.com/office/drawing/2014/main" id="{78F604EB-DD2D-40B0-8711-29D1D1F7F7FA}"/>
              </a:ext>
            </a:extLst>
          </p:cNvPr>
          <p:cNvSpPr>
            <a:spLocks noGrp="1"/>
          </p:cNvSpPr>
          <p:nvPr>
            <p:ph idx="1"/>
          </p:nvPr>
        </p:nvSpPr>
        <p:spPr/>
        <p:txBody>
          <a:bodyPr/>
          <a:lstStyle/>
          <a:p>
            <a:r>
              <a:rPr lang="nl-NL" dirty="0"/>
              <a:t>Welke elementen spelen een rol bij het vormgeven van je flyers/posters/insta-</a:t>
            </a:r>
            <a:r>
              <a:rPr lang="nl-NL" dirty="0" err="1"/>
              <a:t>posts</a:t>
            </a:r>
            <a:r>
              <a:rPr lang="nl-NL" dirty="0"/>
              <a:t> enz.</a:t>
            </a:r>
          </a:p>
        </p:txBody>
      </p:sp>
    </p:spTree>
    <p:extLst>
      <p:ext uri="{BB962C8B-B14F-4D97-AF65-F5344CB8AC3E}">
        <p14:creationId xmlns:p14="http://schemas.microsoft.com/office/powerpoint/2010/main" val="29636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A9EED-21BD-4620-AF24-222C2DB84060}"/>
              </a:ext>
            </a:extLst>
          </p:cNvPr>
          <p:cNvSpPr>
            <a:spLocks noGrp="1"/>
          </p:cNvSpPr>
          <p:nvPr>
            <p:ph type="title"/>
          </p:nvPr>
        </p:nvSpPr>
        <p:spPr/>
        <p:txBody>
          <a:bodyPr/>
          <a:lstStyle/>
          <a:p>
            <a:r>
              <a:rPr lang="nl-NL" dirty="0"/>
              <a:t>Waar moet je op letten!</a:t>
            </a:r>
          </a:p>
        </p:txBody>
      </p:sp>
      <p:sp>
        <p:nvSpPr>
          <p:cNvPr id="5" name="Tijdelijke aanduiding voor inhoud 2">
            <a:extLst>
              <a:ext uri="{FF2B5EF4-FFF2-40B4-BE49-F238E27FC236}">
                <a16:creationId xmlns:a16="http://schemas.microsoft.com/office/drawing/2014/main" id="{6CE4C9A7-C4CE-44DC-9A3B-E032EB66F567}"/>
              </a:ext>
            </a:extLst>
          </p:cNvPr>
          <p:cNvSpPr txBox="1">
            <a:spLocks/>
          </p:cNvSpPr>
          <p:nvPr/>
        </p:nvSpPr>
        <p:spPr bwMode="auto">
          <a:xfrm>
            <a:off x="838200" y="185610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18093A"/>
                </a:solidFill>
                <a:latin typeface="Baloo 2"/>
              </a:rPr>
              <a:t>De eerste indruk van je ontwerp</a:t>
            </a:r>
          </a:p>
          <a:p>
            <a:r>
              <a:rPr lang="nl-NL" dirty="0"/>
              <a:t>Klopt de uitstraling met je bedrijf</a:t>
            </a:r>
          </a:p>
          <a:p>
            <a:r>
              <a:rPr lang="nl-NL" dirty="0"/>
              <a:t>Gebruik de juiste (passende) kleuren</a:t>
            </a:r>
          </a:p>
          <a:p>
            <a:r>
              <a:rPr lang="nl-NL" i="0" dirty="0">
                <a:solidFill>
                  <a:srgbClr val="18093A"/>
                </a:solidFill>
                <a:effectLst/>
                <a:latin typeface="Baloo 2"/>
              </a:rPr>
              <a:t>Kies het juiste font</a:t>
            </a:r>
          </a:p>
          <a:p>
            <a:r>
              <a:rPr lang="nl-NL" dirty="0">
                <a:solidFill>
                  <a:srgbClr val="18093A"/>
                </a:solidFill>
                <a:latin typeface="Baloo 2"/>
              </a:rPr>
              <a:t>Inhoud en de ‘juiste’ vormgeving</a:t>
            </a:r>
            <a:endParaRPr lang="nl-NL" i="0" dirty="0">
              <a:solidFill>
                <a:srgbClr val="18093A"/>
              </a:solidFill>
              <a:effectLst/>
              <a:latin typeface="Baloo 2"/>
            </a:endParaRPr>
          </a:p>
          <a:p>
            <a:r>
              <a:rPr lang="nl-NL" dirty="0">
                <a:solidFill>
                  <a:srgbClr val="18093A"/>
                </a:solidFill>
                <a:latin typeface="Baloo 2"/>
              </a:rPr>
              <a:t>Gebruik professioneel </a:t>
            </a:r>
            <a:r>
              <a:rPr lang="nl-NL" dirty="0" err="1">
                <a:solidFill>
                  <a:srgbClr val="18093A"/>
                </a:solidFill>
                <a:latin typeface="Baloo 2"/>
              </a:rPr>
              <a:t>rechtenvrij</a:t>
            </a:r>
            <a:r>
              <a:rPr lang="nl-NL" dirty="0">
                <a:solidFill>
                  <a:srgbClr val="18093A"/>
                </a:solidFill>
                <a:latin typeface="Baloo 2"/>
              </a:rPr>
              <a:t>/eigen beeldmateriaal </a:t>
            </a:r>
            <a:endParaRPr lang="nl-NL" i="0" dirty="0">
              <a:solidFill>
                <a:srgbClr val="18093A"/>
              </a:solidFill>
              <a:effectLst/>
              <a:latin typeface="Baloo 2"/>
            </a:endParaRPr>
          </a:p>
          <a:p>
            <a:endParaRPr lang="nl-NL" dirty="0"/>
          </a:p>
        </p:txBody>
      </p:sp>
    </p:spTree>
    <p:extLst>
      <p:ext uri="{BB962C8B-B14F-4D97-AF65-F5344CB8AC3E}">
        <p14:creationId xmlns:p14="http://schemas.microsoft.com/office/powerpoint/2010/main" val="393496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23737-8D9D-4027-A471-B7A6A8B58314}"/>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C4FAB842-6CD4-4A0E-95C3-AD4DA7A07573}"/>
              </a:ext>
            </a:extLst>
          </p:cNvPr>
          <p:cNvPicPr>
            <a:picLocks noGrp="1" noChangeAspect="1"/>
          </p:cNvPicPr>
          <p:nvPr>
            <p:ph idx="1"/>
          </p:nvPr>
        </p:nvPicPr>
        <p:blipFill>
          <a:blip r:embed="rId2"/>
          <a:stretch>
            <a:fillRect/>
          </a:stretch>
        </p:blipFill>
        <p:spPr>
          <a:xfrm>
            <a:off x="-730250" y="0"/>
            <a:ext cx="13716000" cy="6858000"/>
          </a:xfrm>
          <a:prstGeom prst="rect">
            <a:avLst/>
          </a:prstGeom>
        </p:spPr>
      </p:pic>
    </p:spTree>
    <p:extLst>
      <p:ext uri="{BB962C8B-B14F-4D97-AF65-F5344CB8AC3E}">
        <p14:creationId xmlns:p14="http://schemas.microsoft.com/office/powerpoint/2010/main" val="395526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DA49E-9D76-4271-9B1A-BB915664F36B}"/>
              </a:ext>
            </a:extLst>
          </p:cNvPr>
          <p:cNvSpPr>
            <a:spLocks noGrp="1"/>
          </p:cNvSpPr>
          <p:nvPr>
            <p:ph type="title"/>
          </p:nvPr>
        </p:nvSpPr>
        <p:spPr/>
        <p:txBody>
          <a:bodyPr/>
          <a:lstStyle/>
          <a:p>
            <a:r>
              <a:rPr lang="nl-NL" dirty="0"/>
              <a:t>Belang van kleur</a:t>
            </a:r>
          </a:p>
        </p:txBody>
      </p:sp>
      <p:sp>
        <p:nvSpPr>
          <p:cNvPr id="3" name="Tijdelijke aanduiding voor inhoud 2">
            <a:extLst>
              <a:ext uri="{FF2B5EF4-FFF2-40B4-BE49-F238E27FC236}">
                <a16:creationId xmlns:a16="http://schemas.microsoft.com/office/drawing/2014/main" id="{B731B5F5-C116-49E1-A00F-A8B5C26EFCF4}"/>
              </a:ext>
            </a:extLst>
          </p:cNvPr>
          <p:cNvSpPr>
            <a:spLocks noGrp="1"/>
          </p:cNvSpPr>
          <p:nvPr>
            <p:ph sz="half" idx="1"/>
          </p:nvPr>
        </p:nvSpPr>
        <p:spPr/>
        <p:txBody>
          <a:bodyPr/>
          <a:lstStyle/>
          <a:p>
            <a:r>
              <a:rPr lang="nl-NL" b="0" i="0" dirty="0">
                <a:solidFill>
                  <a:srgbClr val="626262"/>
                </a:solidFill>
                <a:effectLst/>
                <a:latin typeface="Poppins"/>
              </a:rPr>
              <a:t>Kleuren zijn belangrijk in design, veel kleuren hebben een betekenis en roepen al dan niet bewust iets op.</a:t>
            </a:r>
          </a:p>
          <a:p>
            <a:r>
              <a:rPr lang="nl-NL" b="0" i="0" dirty="0">
                <a:solidFill>
                  <a:srgbClr val="626262"/>
                </a:solidFill>
                <a:effectLst/>
                <a:latin typeface="Poppins"/>
              </a:rPr>
              <a:t> Zo stralen de kleuren combi blauw/geel of rood/geel “goedkoop” uit. </a:t>
            </a:r>
          </a:p>
          <a:p>
            <a:r>
              <a:rPr lang="nl-NL" b="0" i="0" dirty="0">
                <a:solidFill>
                  <a:srgbClr val="626262"/>
                </a:solidFill>
                <a:effectLst/>
                <a:latin typeface="Poppins"/>
              </a:rPr>
              <a:t>Zo straalt zwart “klasse” uit.</a:t>
            </a:r>
            <a:endParaRPr lang="nl-NL" dirty="0"/>
          </a:p>
        </p:txBody>
      </p:sp>
      <p:pic>
        <p:nvPicPr>
          <p:cNvPr id="2052" name="Picture 4" descr="Wibra - Winkelcentrum de Weiert">
            <a:extLst>
              <a:ext uri="{FF2B5EF4-FFF2-40B4-BE49-F238E27FC236}">
                <a16:creationId xmlns:a16="http://schemas.microsoft.com/office/drawing/2014/main" id="{ED50BC27-481C-4A2D-8E08-38B18130A92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363335" y="3035777"/>
            <a:ext cx="187557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36D8E20A-A228-4152-A13D-AB3906CB811E}"/>
              </a:ext>
            </a:extLst>
          </p:cNvPr>
          <p:cNvPicPr>
            <a:picLocks noChangeAspect="1"/>
          </p:cNvPicPr>
          <p:nvPr/>
        </p:nvPicPr>
        <p:blipFill>
          <a:blip r:embed="rId3"/>
          <a:stretch>
            <a:fillRect/>
          </a:stretch>
        </p:blipFill>
        <p:spPr>
          <a:xfrm>
            <a:off x="8767229" y="3035777"/>
            <a:ext cx="1574729" cy="1325563"/>
          </a:xfrm>
          <a:prstGeom prst="rect">
            <a:avLst/>
          </a:prstGeom>
        </p:spPr>
      </p:pic>
      <p:pic>
        <p:nvPicPr>
          <p:cNvPr id="2054" name="Picture 6" descr="Calvin Klein – Logos Download">
            <a:extLst>
              <a:ext uri="{FF2B5EF4-FFF2-40B4-BE49-F238E27FC236}">
                <a16:creationId xmlns:a16="http://schemas.microsoft.com/office/drawing/2014/main" id="{097B99BD-F997-4FE0-AFC8-5C9C59C4C6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080" y="4585970"/>
            <a:ext cx="1354591" cy="13255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ppel zwarte vorm logo met een hapje gat Iconen | Gratis ...">
            <a:extLst>
              <a:ext uri="{FF2B5EF4-FFF2-40B4-BE49-F238E27FC236}">
                <a16:creationId xmlns:a16="http://schemas.microsoft.com/office/drawing/2014/main" id="{5A34CAD9-74DB-4B99-A9F3-947C576852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951" y="4496277"/>
            <a:ext cx="1210152" cy="121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46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4CDE9-D2E5-4427-9C33-14F5F5849570}"/>
              </a:ext>
            </a:extLst>
          </p:cNvPr>
          <p:cNvSpPr>
            <a:spLocks noGrp="1"/>
          </p:cNvSpPr>
          <p:nvPr>
            <p:ph type="title"/>
          </p:nvPr>
        </p:nvSpPr>
        <p:spPr/>
        <p:txBody>
          <a:bodyPr/>
          <a:lstStyle/>
          <a:p>
            <a:r>
              <a:rPr lang="nl-NL" dirty="0"/>
              <a:t>Kleur inspiratie</a:t>
            </a:r>
          </a:p>
        </p:txBody>
      </p:sp>
      <p:pic>
        <p:nvPicPr>
          <p:cNvPr id="5" name="Tijdelijke aanduiding voor inhoud 4">
            <a:extLst>
              <a:ext uri="{FF2B5EF4-FFF2-40B4-BE49-F238E27FC236}">
                <a16:creationId xmlns:a16="http://schemas.microsoft.com/office/drawing/2014/main" id="{682C8DBB-DE80-4877-B964-294F7E9515ED}"/>
              </a:ext>
            </a:extLst>
          </p:cNvPr>
          <p:cNvPicPr>
            <a:picLocks noGrp="1" noChangeAspect="1"/>
          </p:cNvPicPr>
          <p:nvPr>
            <p:ph idx="1"/>
          </p:nvPr>
        </p:nvPicPr>
        <p:blipFill>
          <a:blip r:embed="rId2"/>
          <a:stretch>
            <a:fillRect/>
          </a:stretch>
        </p:blipFill>
        <p:spPr>
          <a:xfrm>
            <a:off x="930956" y="1568768"/>
            <a:ext cx="7597047" cy="4351338"/>
          </a:xfrm>
        </p:spPr>
      </p:pic>
      <p:sp>
        <p:nvSpPr>
          <p:cNvPr id="7" name="Tekstvak 6">
            <a:extLst>
              <a:ext uri="{FF2B5EF4-FFF2-40B4-BE49-F238E27FC236}">
                <a16:creationId xmlns:a16="http://schemas.microsoft.com/office/drawing/2014/main" id="{D338839D-DF8E-490D-9182-7A806837D0AA}"/>
              </a:ext>
            </a:extLst>
          </p:cNvPr>
          <p:cNvSpPr txBox="1"/>
          <p:nvPr/>
        </p:nvSpPr>
        <p:spPr>
          <a:xfrm>
            <a:off x="5252720" y="5372854"/>
            <a:ext cx="6101080" cy="369332"/>
          </a:xfrm>
          <a:prstGeom prst="rect">
            <a:avLst/>
          </a:prstGeom>
          <a:noFill/>
        </p:spPr>
        <p:txBody>
          <a:bodyPr wrap="square">
            <a:spAutoFit/>
          </a:bodyPr>
          <a:lstStyle/>
          <a:p>
            <a:r>
              <a:rPr lang="nl-NL" dirty="0"/>
              <a:t>http://www.thedayscolor.com/</a:t>
            </a:r>
          </a:p>
        </p:txBody>
      </p:sp>
    </p:spTree>
    <p:extLst>
      <p:ext uri="{BB962C8B-B14F-4D97-AF65-F5344CB8AC3E}">
        <p14:creationId xmlns:p14="http://schemas.microsoft.com/office/powerpoint/2010/main" val="189550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E4097-B827-4CBE-93F4-B13F7A2893CD}"/>
              </a:ext>
            </a:extLst>
          </p:cNvPr>
          <p:cNvSpPr>
            <a:spLocks noGrp="1"/>
          </p:cNvSpPr>
          <p:nvPr>
            <p:ph type="title"/>
          </p:nvPr>
        </p:nvSpPr>
        <p:spPr/>
        <p:txBody>
          <a:bodyPr/>
          <a:lstStyle/>
          <a:p>
            <a:r>
              <a:rPr lang="nl-NL" dirty="0"/>
              <a:t>Kleur inspiratie</a:t>
            </a:r>
          </a:p>
        </p:txBody>
      </p:sp>
      <p:pic>
        <p:nvPicPr>
          <p:cNvPr id="4" name="Tijdelijke aanduiding voor inhoud 3">
            <a:extLst>
              <a:ext uri="{FF2B5EF4-FFF2-40B4-BE49-F238E27FC236}">
                <a16:creationId xmlns:a16="http://schemas.microsoft.com/office/drawing/2014/main" id="{AB35431F-065E-47F6-A183-C223B1895385}"/>
              </a:ext>
            </a:extLst>
          </p:cNvPr>
          <p:cNvPicPr>
            <a:picLocks noGrp="1" noChangeAspect="1"/>
          </p:cNvPicPr>
          <p:nvPr>
            <p:ph idx="1"/>
          </p:nvPr>
        </p:nvPicPr>
        <p:blipFill>
          <a:blip r:embed="rId2"/>
          <a:stretch>
            <a:fillRect/>
          </a:stretch>
        </p:blipFill>
        <p:spPr>
          <a:xfrm>
            <a:off x="956865" y="1642717"/>
            <a:ext cx="4761389" cy="3572566"/>
          </a:xfrm>
          <a:prstGeom prst="rect">
            <a:avLst/>
          </a:prstGeom>
        </p:spPr>
      </p:pic>
      <p:pic>
        <p:nvPicPr>
          <p:cNvPr id="6" name="Afbeelding 5">
            <a:extLst>
              <a:ext uri="{FF2B5EF4-FFF2-40B4-BE49-F238E27FC236}">
                <a16:creationId xmlns:a16="http://schemas.microsoft.com/office/drawing/2014/main" id="{E9B97711-97A9-4377-A628-8285375E6DB4}"/>
              </a:ext>
            </a:extLst>
          </p:cNvPr>
          <p:cNvPicPr>
            <a:picLocks noChangeAspect="1"/>
          </p:cNvPicPr>
          <p:nvPr/>
        </p:nvPicPr>
        <p:blipFill>
          <a:blip r:embed="rId3"/>
          <a:stretch>
            <a:fillRect/>
          </a:stretch>
        </p:blipFill>
        <p:spPr>
          <a:xfrm>
            <a:off x="5836919" y="2506980"/>
            <a:ext cx="3771009" cy="2225040"/>
          </a:xfrm>
          <a:prstGeom prst="rect">
            <a:avLst/>
          </a:prstGeom>
        </p:spPr>
      </p:pic>
    </p:spTree>
    <p:extLst>
      <p:ext uri="{BB962C8B-B14F-4D97-AF65-F5344CB8AC3E}">
        <p14:creationId xmlns:p14="http://schemas.microsoft.com/office/powerpoint/2010/main" val="93489614"/>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C7EA33-D83F-4CA6-9FFF-9BFF800D7836}">
  <ds:schemaRefs>
    <ds:schemaRef ds:uri="http://schemas.microsoft.com/sharepoint/v3/contenttype/forms"/>
  </ds:schemaRefs>
</ds:datastoreItem>
</file>

<file path=customXml/itemProps2.xml><?xml version="1.0" encoding="utf-8"?>
<ds:datastoreItem xmlns:ds="http://schemas.openxmlformats.org/officeDocument/2006/customXml" ds:itemID="{6CAF7508-E261-4193-9998-8548A6DD4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680E9D-BFE3-461C-BA3A-D75B69C5753F}">
  <ds:schemaRefs>
    <ds:schemaRef ds:uri="http://www.w3.org/XML/1998/namespace"/>
    <ds:schemaRef ds:uri="http://schemas.microsoft.com/office/2006/documentManagement/types"/>
    <ds:schemaRef ds:uri="http://purl.org/dc/terms/"/>
    <ds:schemaRef ds:uri="http://schemas.openxmlformats.org/package/2006/metadata/core-properties"/>
    <ds:schemaRef ds:uri="34354c1b-6b8c-435b-ad50-990538c19557"/>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Thema1</Template>
  <TotalTime>2444</TotalTime>
  <Words>404</Words>
  <Application>Microsoft Office PowerPoint</Application>
  <PresentationFormat>Breedbeeld</PresentationFormat>
  <Paragraphs>64</Paragraphs>
  <Slides>17</Slides>
  <Notes>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17</vt:i4>
      </vt:variant>
    </vt:vector>
  </HeadingPairs>
  <TitlesOfParts>
    <vt:vector size="27" baseType="lpstr">
      <vt:lpstr>Arial</vt:lpstr>
      <vt:lpstr>Baloo 2</vt:lpstr>
      <vt:lpstr>Calibri</vt:lpstr>
      <vt:lpstr>Calibri Light</vt:lpstr>
      <vt:lpstr>karbon-regular</vt:lpstr>
      <vt:lpstr>Open Sans</vt:lpstr>
      <vt:lpstr>Poppins</vt:lpstr>
      <vt:lpstr>Roboto</vt:lpstr>
      <vt:lpstr>Wingdings</vt:lpstr>
      <vt:lpstr>Thema1</vt:lpstr>
      <vt:lpstr>Ontwerpen digitale en analoge communicatie en pr materialen voor je bedrijf</vt:lpstr>
      <vt:lpstr>Lesdoel   </vt:lpstr>
      <vt:lpstr>Straal uit wat je doet, dat wint altijd! Denk als ondernemer na over wat je wilt uitstralen? Wat is jouw ideale klant? Wat zijn je kernwaarden? Welke producten verkoop je het liefst? Wat gaat jou aantoonbaar onderscheiden van de concurrent? </vt:lpstr>
      <vt:lpstr>Vormgeving</vt:lpstr>
      <vt:lpstr>Waar moet je op letten!</vt:lpstr>
      <vt:lpstr>PowerPoint-presentatie</vt:lpstr>
      <vt:lpstr>Belang van kleur</vt:lpstr>
      <vt:lpstr>Kleur inspiratie</vt:lpstr>
      <vt:lpstr>Kleur inspiratie</vt:lpstr>
      <vt:lpstr>Kleur inspiratie</vt:lpstr>
      <vt:lpstr>Het juiste font</vt:lpstr>
      <vt:lpstr>PowerPoint-presentatie</vt:lpstr>
      <vt:lpstr>PowerPoint-presentatie</vt:lpstr>
      <vt:lpstr>Het juiste font</vt:lpstr>
      <vt:lpstr>Inhoud en de ‘juiste’ vormgeving</vt:lpstr>
      <vt:lpstr>Ontwerp software</vt:lpstr>
      <vt:lpstr>Groepsopdracht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48</cp:revision>
  <dcterms:created xsi:type="dcterms:W3CDTF">2017-09-05T13:31:36Z</dcterms:created>
  <dcterms:modified xsi:type="dcterms:W3CDTF">2020-12-10T13:38:41Z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